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5"/>
  </p:notesMasterIdLst>
  <p:sldIdLst>
    <p:sldId id="260" r:id="rId2"/>
    <p:sldId id="264" r:id="rId3"/>
    <p:sldId id="269" r:id="rId4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40" userDrawn="1">
          <p15:clr>
            <a:srgbClr val="A4A3A4"/>
          </p15:clr>
        </p15:guide>
        <p15:guide id="4" orient="horz" pos="61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5360" autoAdjust="0"/>
  </p:normalViewPr>
  <p:slideViewPr>
    <p:cSldViewPr>
      <p:cViewPr varScale="1">
        <p:scale>
          <a:sx n="102" d="100"/>
          <a:sy n="102" d="100"/>
        </p:scale>
        <p:origin x="-204" y="-90"/>
      </p:cViewPr>
      <p:guideLst>
        <p:guide orient="horz" pos="2160"/>
        <p:guide orient="horz" pos="618"/>
        <p:guide pos="2880"/>
        <p:guide pos="3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6" d="100"/>
          <a:sy n="76" d="100"/>
        </p:scale>
        <p:origin x="-2166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6400" cy="496887"/>
          </a:xfrm>
          <a:prstGeom prst="rect">
            <a:avLst/>
          </a:prstGeom>
        </p:spPr>
        <p:txBody>
          <a:bodyPr vert="horz" lIns="91113" tIns="45558" rIns="91113" bIns="4555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91" y="2"/>
            <a:ext cx="2946400" cy="496887"/>
          </a:xfrm>
          <a:prstGeom prst="rect">
            <a:avLst/>
          </a:prstGeom>
        </p:spPr>
        <p:txBody>
          <a:bodyPr vert="horz" lIns="91113" tIns="45558" rIns="91113" bIns="45558" rtlCol="0"/>
          <a:lstStyle>
            <a:lvl1pPr algn="r">
              <a:defRPr sz="1200"/>
            </a:lvl1pPr>
          </a:lstStyle>
          <a:p>
            <a:fld id="{2608642F-7042-46D6-B626-71F733667758}" type="datetimeFigureOut">
              <a:rPr lang="ru-RU" smtClean="0"/>
              <a:t>24.08.2018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13" tIns="45558" rIns="91113" bIns="4555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2" y="4716469"/>
            <a:ext cx="5438774" cy="4467225"/>
          </a:xfrm>
          <a:prstGeom prst="rect">
            <a:avLst/>
          </a:prstGeom>
        </p:spPr>
        <p:txBody>
          <a:bodyPr vert="horz" lIns="91113" tIns="45558" rIns="91113" bIns="4555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9753"/>
            <a:ext cx="2946400" cy="496887"/>
          </a:xfrm>
          <a:prstGeom prst="rect">
            <a:avLst/>
          </a:prstGeom>
        </p:spPr>
        <p:txBody>
          <a:bodyPr vert="horz" lIns="91113" tIns="45558" rIns="91113" bIns="4555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91" y="9429753"/>
            <a:ext cx="2946400" cy="496887"/>
          </a:xfrm>
          <a:prstGeom prst="rect">
            <a:avLst/>
          </a:prstGeom>
        </p:spPr>
        <p:txBody>
          <a:bodyPr vert="horz" lIns="91113" tIns="45558" rIns="91113" bIns="45558" rtlCol="0" anchor="b"/>
          <a:lstStyle>
            <a:lvl1pPr algn="r">
              <a:defRPr sz="1200"/>
            </a:lvl1pPr>
          </a:lstStyle>
          <a:p>
            <a:fld id="{FB34A75D-A51E-47D6-8349-1ED87FB9A6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4203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743673" y="4716469"/>
            <a:ext cx="5438774" cy="4467225"/>
          </a:xfrm>
        </p:spPr>
        <p:txBody>
          <a:bodyPr/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4A75D-A51E-47D6-8349-1ED87FB9A6C0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1211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4A75D-A51E-47D6-8349-1ED87FB9A6C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112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81843" y="549347"/>
            <a:ext cx="7772400" cy="287965"/>
          </a:xfrm>
        </p:spPr>
        <p:txBody>
          <a:bodyPr>
            <a:normAutofit/>
          </a:bodyPr>
          <a:lstStyle>
            <a:lvl1pPr algn="l">
              <a:defRPr sz="1800" b="1">
                <a:solidFill>
                  <a:srgbClr val="C00000"/>
                </a:solidFill>
                <a:latin typeface="PT Sans" panose="020B0503020203020204" pitchFamily="34" charset="-52"/>
                <a:ea typeface="PT Sans" panose="020B0503020203020204" pitchFamily="34" charset="-52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08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6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24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328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410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49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575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657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24CF-B9BE-42F6-AD4B-C4875D770CB2}" type="datetimeFigureOut">
              <a:rPr lang="ru-RU" smtClean="0"/>
              <a:t>24.08.2018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371F3-506A-4F23-B78E-585F08CA6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5330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24CF-B9BE-42F6-AD4B-C4875D770CB2}" type="datetimeFigureOut">
              <a:rPr lang="ru-RU" smtClean="0"/>
              <a:t>24.08.2018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371F3-506A-4F23-B78E-585F08CA6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385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4" y="4406900"/>
            <a:ext cx="7772400" cy="1362075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4" y="2906714"/>
            <a:ext cx="7772400" cy="1500187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08215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2pPr>
            <a:lvl3pPr marL="816431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3pPr>
            <a:lvl4pPr marL="1224646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4pPr>
            <a:lvl5pPr marL="1632861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5pPr>
            <a:lvl6pPr marL="2041077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6pPr>
            <a:lvl7pPr marL="2449292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7pPr>
            <a:lvl8pPr marL="2857507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8pPr>
            <a:lvl9pPr marL="3265723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24CF-B9BE-42F6-AD4B-C4875D770CB2}" type="datetimeFigureOut">
              <a:rPr lang="ru-RU" smtClean="0"/>
              <a:t>24.08.2018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371F3-506A-4F23-B78E-585F08CA6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259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1" y="1600201"/>
            <a:ext cx="4038600" cy="4525963"/>
          </a:xfrm>
        </p:spPr>
        <p:txBody>
          <a:bodyPr/>
          <a:lstStyle>
            <a:lvl1pPr>
              <a:defRPr sz="2476"/>
            </a:lvl1pPr>
            <a:lvl2pPr>
              <a:defRPr sz="2176"/>
            </a:lvl2pPr>
            <a:lvl3pPr>
              <a:defRPr sz="1800"/>
            </a:lvl3pPr>
            <a:lvl4pPr>
              <a:defRPr sz="1575"/>
            </a:lvl4pPr>
            <a:lvl5pPr>
              <a:defRPr sz="1575"/>
            </a:lvl5pPr>
            <a:lvl6pPr>
              <a:defRPr sz="1575"/>
            </a:lvl6pPr>
            <a:lvl7pPr>
              <a:defRPr sz="1575"/>
            </a:lvl7pPr>
            <a:lvl8pPr>
              <a:defRPr sz="1575"/>
            </a:lvl8pPr>
            <a:lvl9pPr>
              <a:defRPr sz="157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1" y="1600201"/>
            <a:ext cx="4038600" cy="4525963"/>
          </a:xfrm>
        </p:spPr>
        <p:txBody>
          <a:bodyPr/>
          <a:lstStyle>
            <a:lvl1pPr>
              <a:defRPr sz="2476"/>
            </a:lvl1pPr>
            <a:lvl2pPr>
              <a:defRPr sz="2176"/>
            </a:lvl2pPr>
            <a:lvl3pPr>
              <a:defRPr sz="1800"/>
            </a:lvl3pPr>
            <a:lvl4pPr>
              <a:defRPr sz="1575"/>
            </a:lvl4pPr>
            <a:lvl5pPr>
              <a:defRPr sz="1575"/>
            </a:lvl5pPr>
            <a:lvl6pPr>
              <a:defRPr sz="1575"/>
            </a:lvl6pPr>
            <a:lvl7pPr>
              <a:defRPr sz="1575"/>
            </a:lvl7pPr>
            <a:lvl8pPr>
              <a:defRPr sz="1575"/>
            </a:lvl8pPr>
            <a:lvl9pPr>
              <a:defRPr sz="157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24CF-B9BE-42F6-AD4B-C4875D770CB2}" type="datetimeFigureOut">
              <a:rPr lang="ru-RU" smtClean="0"/>
              <a:t>24.08.2018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371F3-506A-4F23-B78E-585F08CA6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594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176" b="1"/>
            </a:lvl1pPr>
            <a:lvl2pPr marL="408215" indent="0">
              <a:buNone/>
              <a:defRPr sz="1800" b="1"/>
            </a:lvl2pPr>
            <a:lvl3pPr marL="816431" indent="0">
              <a:buNone/>
              <a:defRPr sz="1575" b="1"/>
            </a:lvl3pPr>
            <a:lvl4pPr marL="1224646" indent="0">
              <a:buNone/>
              <a:defRPr sz="1425" b="1"/>
            </a:lvl4pPr>
            <a:lvl5pPr marL="1632861" indent="0">
              <a:buNone/>
              <a:defRPr sz="1425" b="1"/>
            </a:lvl5pPr>
            <a:lvl6pPr marL="2041077" indent="0">
              <a:buNone/>
              <a:defRPr sz="1425" b="1"/>
            </a:lvl6pPr>
            <a:lvl7pPr marL="2449292" indent="0">
              <a:buNone/>
              <a:defRPr sz="1425" b="1"/>
            </a:lvl7pPr>
            <a:lvl8pPr marL="2857507" indent="0">
              <a:buNone/>
              <a:defRPr sz="1425" b="1"/>
            </a:lvl8pPr>
            <a:lvl9pPr marL="3265723" indent="0">
              <a:buNone/>
              <a:defRPr sz="1425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7"/>
            <a:ext cx="4040188" cy="3951288"/>
          </a:xfrm>
        </p:spPr>
        <p:txBody>
          <a:bodyPr/>
          <a:lstStyle>
            <a:lvl1pPr>
              <a:defRPr sz="2176"/>
            </a:lvl1pPr>
            <a:lvl2pPr>
              <a:defRPr sz="1800"/>
            </a:lvl2pPr>
            <a:lvl3pPr>
              <a:defRPr sz="1575"/>
            </a:lvl3pPr>
            <a:lvl4pPr>
              <a:defRPr sz="1425"/>
            </a:lvl4pPr>
            <a:lvl5pPr>
              <a:defRPr sz="1425"/>
            </a:lvl5pPr>
            <a:lvl6pPr>
              <a:defRPr sz="1425"/>
            </a:lvl6pPr>
            <a:lvl7pPr>
              <a:defRPr sz="1425"/>
            </a:lvl7pPr>
            <a:lvl8pPr>
              <a:defRPr sz="1425"/>
            </a:lvl8pPr>
            <a:lvl9pPr>
              <a:defRPr sz="142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176" b="1"/>
            </a:lvl1pPr>
            <a:lvl2pPr marL="408215" indent="0">
              <a:buNone/>
              <a:defRPr sz="1800" b="1"/>
            </a:lvl2pPr>
            <a:lvl3pPr marL="816431" indent="0">
              <a:buNone/>
              <a:defRPr sz="1575" b="1"/>
            </a:lvl3pPr>
            <a:lvl4pPr marL="1224646" indent="0">
              <a:buNone/>
              <a:defRPr sz="1425" b="1"/>
            </a:lvl4pPr>
            <a:lvl5pPr marL="1632861" indent="0">
              <a:buNone/>
              <a:defRPr sz="1425" b="1"/>
            </a:lvl5pPr>
            <a:lvl6pPr marL="2041077" indent="0">
              <a:buNone/>
              <a:defRPr sz="1425" b="1"/>
            </a:lvl6pPr>
            <a:lvl7pPr marL="2449292" indent="0">
              <a:buNone/>
              <a:defRPr sz="1425" b="1"/>
            </a:lvl7pPr>
            <a:lvl8pPr marL="2857507" indent="0">
              <a:buNone/>
              <a:defRPr sz="1425" b="1"/>
            </a:lvl8pPr>
            <a:lvl9pPr marL="3265723" indent="0">
              <a:buNone/>
              <a:defRPr sz="1425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7"/>
            <a:ext cx="4041775" cy="3951288"/>
          </a:xfrm>
        </p:spPr>
        <p:txBody>
          <a:bodyPr/>
          <a:lstStyle>
            <a:lvl1pPr>
              <a:defRPr sz="2176"/>
            </a:lvl1pPr>
            <a:lvl2pPr>
              <a:defRPr sz="1800"/>
            </a:lvl2pPr>
            <a:lvl3pPr>
              <a:defRPr sz="1575"/>
            </a:lvl3pPr>
            <a:lvl4pPr>
              <a:defRPr sz="1425"/>
            </a:lvl4pPr>
            <a:lvl5pPr>
              <a:defRPr sz="1425"/>
            </a:lvl5pPr>
            <a:lvl6pPr>
              <a:defRPr sz="1425"/>
            </a:lvl6pPr>
            <a:lvl7pPr>
              <a:defRPr sz="1425"/>
            </a:lvl7pPr>
            <a:lvl8pPr>
              <a:defRPr sz="1425"/>
            </a:lvl8pPr>
            <a:lvl9pPr>
              <a:defRPr sz="142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24CF-B9BE-42F6-AD4B-C4875D770CB2}" type="datetimeFigureOut">
              <a:rPr lang="ru-RU" smtClean="0"/>
              <a:t>24.08.2018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371F3-506A-4F23-B78E-585F08CA6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059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24CF-B9BE-42F6-AD4B-C4875D770CB2}" type="datetimeFigureOut">
              <a:rPr lang="ru-RU" smtClean="0"/>
              <a:t>24.08.2018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371F3-506A-4F23-B78E-585F08CA6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142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24CF-B9BE-42F6-AD4B-C4875D770CB2}" type="datetimeFigureOut">
              <a:rPr lang="ru-RU" smtClean="0"/>
              <a:t>24.08.2018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371F3-506A-4F23-B78E-585F08CA6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6561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273051"/>
            <a:ext cx="3008314" cy="116205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2" y="273051"/>
            <a:ext cx="5111749" cy="5853113"/>
          </a:xfrm>
        </p:spPr>
        <p:txBody>
          <a:bodyPr/>
          <a:lstStyle>
            <a:lvl1pPr>
              <a:defRPr sz="2850"/>
            </a:lvl1pPr>
            <a:lvl2pPr>
              <a:defRPr sz="2476"/>
            </a:lvl2pPr>
            <a:lvl3pPr>
              <a:defRPr sz="2176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199" y="1435102"/>
            <a:ext cx="3008314" cy="4691063"/>
          </a:xfrm>
        </p:spPr>
        <p:txBody>
          <a:bodyPr/>
          <a:lstStyle>
            <a:lvl1pPr marL="0" indent="0">
              <a:buNone/>
              <a:defRPr sz="1275"/>
            </a:lvl1pPr>
            <a:lvl2pPr marL="408215" indent="0">
              <a:buNone/>
              <a:defRPr sz="1050"/>
            </a:lvl2pPr>
            <a:lvl3pPr marL="816431" indent="0">
              <a:buNone/>
              <a:defRPr sz="900"/>
            </a:lvl3pPr>
            <a:lvl4pPr marL="1224646" indent="0">
              <a:buNone/>
              <a:defRPr sz="825"/>
            </a:lvl4pPr>
            <a:lvl5pPr marL="1632861" indent="0">
              <a:buNone/>
              <a:defRPr sz="825"/>
            </a:lvl5pPr>
            <a:lvl6pPr marL="2041077" indent="0">
              <a:buNone/>
              <a:defRPr sz="825"/>
            </a:lvl6pPr>
            <a:lvl7pPr marL="2449292" indent="0">
              <a:buNone/>
              <a:defRPr sz="825"/>
            </a:lvl7pPr>
            <a:lvl8pPr marL="2857507" indent="0">
              <a:buNone/>
              <a:defRPr sz="825"/>
            </a:lvl8pPr>
            <a:lvl9pPr marL="3265723" indent="0">
              <a:buNone/>
              <a:defRPr sz="82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24CF-B9BE-42F6-AD4B-C4875D770CB2}" type="datetimeFigureOut">
              <a:rPr lang="ru-RU" smtClean="0"/>
              <a:t>24.08.2018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371F3-506A-4F23-B78E-585F08CA6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1579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8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2850"/>
            </a:lvl1pPr>
            <a:lvl2pPr marL="408215" indent="0">
              <a:buNone/>
              <a:defRPr sz="2476"/>
            </a:lvl2pPr>
            <a:lvl3pPr marL="816431" indent="0">
              <a:buNone/>
              <a:defRPr sz="2176"/>
            </a:lvl3pPr>
            <a:lvl4pPr marL="1224646" indent="0">
              <a:buNone/>
              <a:defRPr sz="1800"/>
            </a:lvl4pPr>
            <a:lvl5pPr marL="1632861" indent="0">
              <a:buNone/>
              <a:defRPr sz="1800"/>
            </a:lvl5pPr>
            <a:lvl6pPr marL="2041077" indent="0">
              <a:buNone/>
              <a:defRPr sz="1800"/>
            </a:lvl6pPr>
            <a:lvl7pPr marL="2449292" indent="0">
              <a:buNone/>
              <a:defRPr sz="1800"/>
            </a:lvl7pPr>
            <a:lvl8pPr marL="2857507" indent="0">
              <a:buNone/>
              <a:defRPr sz="1800"/>
            </a:lvl8pPr>
            <a:lvl9pPr marL="3265723" indent="0">
              <a:buNone/>
              <a:defRPr sz="18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275"/>
            </a:lvl1pPr>
            <a:lvl2pPr marL="408215" indent="0">
              <a:buNone/>
              <a:defRPr sz="1050"/>
            </a:lvl2pPr>
            <a:lvl3pPr marL="816431" indent="0">
              <a:buNone/>
              <a:defRPr sz="900"/>
            </a:lvl3pPr>
            <a:lvl4pPr marL="1224646" indent="0">
              <a:buNone/>
              <a:defRPr sz="825"/>
            </a:lvl4pPr>
            <a:lvl5pPr marL="1632861" indent="0">
              <a:buNone/>
              <a:defRPr sz="825"/>
            </a:lvl5pPr>
            <a:lvl6pPr marL="2041077" indent="0">
              <a:buNone/>
              <a:defRPr sz="825"/>
            </a:lvl6pPr>
            <a:lvl7pPr marL="2449292" indent="0">
              <a:buNone/>
              <a:defRPr sz="825"/>
            </a:lvl7pPr>
            <a:lvl8pPr marL="2857507" indent="0">
              <a:buNone/>
              <a:defRPr sz="825"/>
            </a:lvl8pPr>
            <a:lvl9pPr marL="3265723" indent="0">
              <a:buNone/>
              <a:defRPr sz="82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24CF-B9BE-42F6-AD4B-C4875D770CB2}" type="datetimeFigureOut">
              <a:rPr lang="ru-RU" smtClean="0"/>
              <a:t>24.08.2018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371F3-506A-4F23-B78E-585F08CA6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0221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24CF-B9BE-42F6-AD4B-C4875D770CB2}" type="datetimeFigureOut">
              <a:rPr lang="ru-RU" smtClean="0"/>
              <a:t>24.08.2018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371F3-506A-4F23-B78E-585F08CA6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195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1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1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24CF-B9BE-42F6-AD4B-C4875D770CB2}" type="datetimeFigureOut">
              <a:rPr lang="ru-RU" smtClean="0"/>
              <a:t>24.08.2018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371F3-506A-4F23-B78E-585F08CA6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446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rgbClr val="F2F6FB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4639"/>
            <a:ext cx="8229600" cy="1143000"/>
          </a:xfrm>
          <a:prstGeom prst="rect">
            <a:avLst/>
          </a:prstGeom>
        </p:spPr>
        <p:txBody>
          <a:bodyPr vert="horz" lIns="108850" tIns="54425" rIns="108850" bIns="54425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600201"/>
            <a:ext cx="8229600" cy="4525963"/>
          </a:xfrm>
          <a:prstGeom prst="rect">
            <a:avLst/>
          </a:prstGeom>
        </p:spPr>
        <p:txBody>
          <a:bodyPr vert="horz" lIns="108850" tIns="54425" rIns="108850" bIns="54425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D24CF-B9BE-42F6-AD4B-C4875D770CB2}" type="datetimeFigureOut">
              <a:rPr lang="ru-RU" smtClean="0"/>
              <a:t>24.08.2018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1" y="6356350"/>
            <a:ext cx="2895600" cy="365125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ct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1" y="6356350"/>
            <a:ext cx="2133600" cy="365125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371F3-506A-4F23-B78E-585F08CA6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450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816431" rtl="0" eaLnBrk="1" latinLnBrk="0" hangingPunct="1">
        <a:spcBef>
          <a:spcPct val="0"/>
        </a:spcBef>
        <a:buNone/>
        <a:defRPr sz="3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6162" indent="-306162" algn="l" defTabSz="816431" rtl="0" eaLnBrk="1" latinLnBrk="0" hangingPunct="1">
        <a:spcBef>
          <a:spcPct val="20000"/>
        </a:spcBef>
        <a:buFont typeface="Arial" pitchFamily="34" charset="0"/>
        <a:buChar char="•"/>
        <a:defRPr sz="2850" kern="1200">
          <a:solidFill>
            <a:schemeClr val="tx1"/>
          </a:solidFill>
          <a:latin typeface="+mn-lt"/>
          <a:ea typeface="+mn-ea"/>
          <a:cs typeface="+mn-cs"/>
        </a:defRPr>
      </a:lvl1pPr>
      <a:lvl2pPr marL="663350" indent="-255135" algn="l" defTabSz="816431" rtl="0" eaLnBrk="1" latinLnBrk="0" hangingPunct="1">
        <a:spcBef>
          <a:spcPct val="20000"/>
        </a:spcBef>
        <a:buFont typeface="Arial" pitchFamily="34" charset="0"/>
        <a:buChar char="–"/>
        <a:defRPr sz="2476" kern="1200">
          <a:solidFill>
            <a:schemeClr val="tx1"/>
          </a:solidFill>
          <a:latin typeface="+mn-lt"/>
          <a:ea typeface="+mn-ea"/>
          <a:cs typeface="+mn-cs"/>
        </a:defRPr>
      </a:lvl2pPr>
      <a:lvl3pPr marL="1020538" indent="-204107" algn="l" defTabSz="816431" rtl="0" eaLnBrk="1" latinLnBrk="0" hangingPunct="1">
        <a:spcBef>
          <a:spcPct val="20000"/>
        </a:spcBef>
        <a:buFont typeface="Arial" pitchFamily="34" charset="0"/>
        <a:buChar char="•"/>
        <a:defRPr sz="2176" kern="1200">
          <a:solidFill>
            <a:schemeClr val="tx1"/>
          </a:solidFill>
          <a:latin typeface="+mn-lt"/>
          <a:ea typeface="+mn-ea"/>
          <a:cs typeface="+mn-cs"/>
        </a:defRPr>
      </a:lvl3pPr>
      <a:lvl4pPr marL="1428753" indent="-204107" algn="l" defTabSz="816431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36970" indent="-204107" algn="l" defTabSz="816431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45185" indent="-204107" algn="l" defTabSz="816431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400" indent="-204107" algn="l" defTabSz="816431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616" indent="-204107" algn="l" defTabSz="816431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830" indent="-204107" algn="l" defTabSz="816431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16431" rtl="0" eaLnBrk="1" latinLnBrk="0" hangingPunct="1"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408215" algn="l" defTabSz="816431" rtl="0" eaLnBrk="1" latinLnBrk="0" hangingPunct="1"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816431" algn="l" defTabSz="816431" rtl="0" eaLnBrk="1" latinLnBrk="0" hangingPunct="1">
        <a:defRPr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1224646" algn="l" defTabSz="816431" rtl="0" eaLnBrk="1" latinLnBrk="0" hangingPunct="1">
        <a:defRPr sz="1575" kern="1200">
          <a:solidFill>
            <a:schemeClr val="tx1"/>
          </a:solidFill>
          <a:latin typeface="+mn-lt"/>
          <a:ea typeface="+mn-ea"/>
          <a:cs typeface="+mn-cs"/>
        </a:defRPr>
      </a:lvl4pPr>
      <a:lvl5pPr marL="1632861" algn="l" defTabSz="816431" rtl="0" eaLnBrk="1" latinLnBrk="0" hangingPunct="1">
        <a:defRPr sz="1575" kern="1200">
          <a:solidFill>
            <a:schemeClr val="tx1"/>
          </a:solidFill>
          <a:latin typeface="+mn-lt"/>
          <a:ea typeface="+mn-ea"/>
          <a:cs typeface="+mn-cs"/>
        </a:defRPr>
      </a:lvl5pPr>
      <a:lvl6pPr marL="2041077" algn="l" defTabSz="816431" rtl="0" eaLnBrk="1" latinLnBrk="0" hangingPunct="1">
        <a:defRPr sz="1575" kern="1200">
          <a:solidFill>
            <a:schemeClr val="tx1"/>
          </a:solidFill>
          <a:latin typeface="+mn-lt"/>
          <a:ea typeface="+mn-ea"/>
          <a:cs typeface="+mn-cs"/>
        </a:defRPr>
      </a:lvl6pPr>
      <a:lvl7pPr marL="2449292" algn="l" defTabSz="816431" rtl="0" eaLnBrk="1" latinLnBrk="0" hangingPunct="1">
        <a:defRPr sz="1575" kern="1200">
          <a:solidFill>
            <a:schemeClr val="tx1"/>
          </a:solidFill>
          <a:latin typeface="+mn-lt"/>
          <a:ea typeface="+mn-ea"/>
          <a:cs typeface="+mn-cs"/>
        </a:defRPr>
      </a:lvl7pPr>
      <a:lvl8pPr marL="2857507" algn="l" defTabSz="816431" rtl="0" eaLnBrk="1" latinLnBrk="0" hangingPunct="1">
        <a:defRPr sz="1575" kern="1200">
          <a:solidFill>
            <a:schemeClr val="tx1"/>
          </a:solidFill>
          <a:latin typeface="+mn-lt"/>
          <a:ea typeface="+mn-ea"/>
          <a:cs typeface="+mn-cs"/>
        </a:defRPr>
      </a:lvl8pPr>
      <a:lvl9pPr marL="3265723" algn="l" defTabSz="816431" rtl="0" eaLnBrk="1" latinLnBrk="0" hangingPunct="1">
        <a:defRPr sz="15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435823" y="3099440"/>
            <a:ext cx="86189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Компенсация </a:t>
            </a:r>
            <a:r>
              <a:rPr lang="ru-RU" sz="2400" b="1" dirty="0">
                <a:solidFill>
                  <a:srgbClr val="C00000"/>
                </a:solidFill>
              </a:rPr>
              <a:t>расходов в связи с переходом на цифровое телевещание</a:t>
            </a:r>
          </a:p>
        </p:txBody>
      </p:sp>
      <p:pic>
        <p:nvPicPr>
          <p:cNvPr id="17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50" y="476672"/>
            <a:ext cx="442720" cy="824220"/>
          </a:xfrm>
          <a:prstGeom prst="rect">
            <a:avLst/>
          </a:prstGeom>
        </p:spPr>
      </p:pic>
      <p:sp>
        <p:nvSpPr>
          <p:cNvPr id="22" name="Rectangle 5"/>
          <p:cNvSpPr/>
          <p:nvPr/>
        </p:nvSpPr>
        <p:spPr>
          <a:xfrm>
            <a:off x="521866" y="5373216"/>
            <a:ext cx="5763362" cy="461665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  <a:cs typeface="PT Serif" charset="0"/>
              </a:rPr>
              <a:t>Докладчик: </a:t>
            </a:r>
            <a:r>
              <a:rPr lang="ru-RU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  <a:cs typeface="PT Serif" charset="0"/>
              </a:rPr>
              <a:t>П.С. Фокин – </a:t>
            </a:r>
          </a:p>
          <a:p>
            <a:r>
              <a:rPr lang="ru-RU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  <a:cs typeface="PT Serif" charset="0"/>
              </a:rPr>
              <a:t>министр социального развития Правительства Пермского края</a:t>
            </a:r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  <a:latin typeface="PT Sans" panose="020B0503020203020204" pitchFamily="34" charset="-52"/>
              <a:ea typeface="PT Sans" panose="020B0503020203020204" pitchFamily="34" charset="-52"/>
              <a:cs typeface="PT Serif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69184" y="5373216"/>
            <a:ext cx="1170432" cy="396000"/>
          </a:xfrm>
          <a:prstGeom prst="rect">
            <a:avLst/>
          </a:prstGeom>
          <a:noFill/>
          <a:ln>
            <a:noFill/>
          </a:ln>
        </p:spPr>
        <p:txBody>
          <a:bodyPr wrap="square" rIns="72000" rtlCol="0" anchor="ctr">
            <a:noAutofit/>
          </a:bodyPr>
          <a:lstStyle/>
          <a:p>
            <a:pPr algn="r"/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  <a:cs typeface="PT Serif" charset="0"/>
              </a:rPr>
              <a:t>2018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PT Sans" panose="020B0503020203020204" pitchFamily="34" charset="-52"/>
              <a:ea typeface="PT Sans" panose="020B0503020203020204" pitchFamily="34" charset="-52"/>
              <a:cs typeface="PT Serif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3092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323528" y="188640"/>
            <a:ext cx="9125672" cy="58444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 smtClean="0">
                <a:solidFill>
                  <a:srgbClr val="C00000"/>
                </a:solidFill>
              </a:rPr>
              <a:t>Компенсация расходов в </a:t>
            </a:r>
            <a:r>
              <a:rPr lang="ru-RU" sz="1800" b="1" dirty="0">
                <a:solidFill>
                  <a:srgbClr val="C00000"/>
                </a:solidFill>
              </a:rPr>
              <a:t>связи с переходом на цифровое телевещание</a:t>
            </a:r>
          </a:p>
          <a:p>
            <a:pPr marL="0" indent="0">
              <a:buNone/>
            </a:pPr>
            <a:endParaRPr lang="ru-RU" sz="1800" b="1" dirty="0">
              <a:solidFill>
                <a:srgbClr val="C00000"/>
              </a:solidFill>
            </a:endParaRPr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187624" y="657305"/>
            <a:ext cx="6624736" cy="93610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solidFill>
                  <a:schemeClr val="bg1"/>
                </a:solidFill>
              </a:rPr>
              <a:t>КАТЕГОРИИ ПОЛУЧАТЕЛЕЙ, КОТОРЫМ  БУДЕТ ОКАЗАНА ПОМОЩЬ В СВЯЗИ С ПЕРЕХОДОМ НА ЦИФРОВОЕ ТЕЛЕВЕЩАНИЕ</a:t>
            </a:r>
            <a:endParaRPr lang="ru-RU" sz="1350" dirty="0">
              <a:solidFill>
                <a:schemeClr val="bg1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223095" y="1789554"/>
            <a:ext cx="4176465" cy="6480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355600" sx="103000" sy="103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п</a:t>
            </a:r>
            <a:r>
              <a:rPr lang="ru-RU" dirty="0" smtClean="0">
                <a:solidFill>
                  <a:schemeClr val="tx1"/>
                </a:solidFill>
              </a:rPr>
              <a:t>енсионеры получающие социальную пенсию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1189112" y="2673529"/>
            <a:ext cx="4176465" cy="6480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355600" sx="103000" sy="103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</a:rPr>
              <a:t>ветераны Великой Отечественной войны и труженики тыла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5580113" y="1789554"/>
            <a:ext cx="2232248" cy="6480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355600" sx="103000" sy="103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5580113" y="2677101"/>
            <a:ext cx="2232248" cy="6480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355600" sx="103000" sy="103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Picture 2" descr="https://im0-tub-ru.yandex.net/i?id=0cfdbf5850b6b13cbe72a8710a15ea07&amp;n=33&amp;h=190&amp;w=19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3" y="1883546"/>
            <a:ext cx="544372" cy="460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 descr="https://im0-tub-ru.yandex.net/i?id=0cfdbf5850b6b13cbe72a8710a15ea07&amp;n=33&amp;h=190&amp;w=19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3" y="2767521"/>
            <a:ext cx="544372" cy="460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Box 49"/>
          <p:cNvSpPr txBox="1"/>
          <p:nvPr/>
        </p:nvSpPr>
        <p:spPr>
          <a:xfrm>
            <a:off x="6124485" y="1883546"/>
            <a:ext cx="168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- 54 861 чел.</a:t>
            </a:r>
            <a:endParaRPr lang="ru-RU" dirty="0"/>
          </a:p>
        </p:txBody>
      </p:sp>
      <p:sp>
        <p:nvSpPr>
          <p:cNvPr id="51" name="TextBox 50"/>
          <p:cNvSpPr txBox="1"/>
          <p:nvPr/>
        </p:nvSpPr>
        <p:spPr>
          <a:xfrm>
            <a:off x="6124484" y="2812897"/>
            <a:ext cx="168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- 19 321 чел.</a:t>
            </a:r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1115618" y="3609633"/>
            <a:ext cx="6936680" cy="46880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355600" sx="103000" sy="103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 smtClean="0">
                <a:solidFill>
                  <a:schemeClr val="bg1"/>
                </a:solidFill>
              </a:rPr>
              <a:t>ПО РЕЗУЛЬТАТАМ ОБСЛЕДОВАНИЯ ДОМОВЛАДЕНИЙ</a:t>
            </a:r>
          </a:p>
          <a:p>
            <a:pPr algn="ctr"/>
            <a:r>
              <a:rPr lang="ru-RU" sz="1300" b="1" dirty="0" smtClean="0">
                <a:solidFill>
                  <a:schemeClr val="bg1"/>
                </a:solidFill>
              </a:rPr>
              <a:t>НУЖДАЮТСЯ В ПРЕДОСТАВЛЕНИИ МАТЕРИАЛЬНОЙ ПОМОЩИ</a:t>
            </a:r>
            <a:endParaRPr lang="ru-RU" sz="1300" b="1" dirty="0">
              <a:solidFill>
                <a:schemeClr val="bg1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187624" y="6018588"/>
            <a:ext cx="3024338" cy="3072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355600" sx="103000" sy="103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TextBox 54"/>
          <p:cNvSpPr txBox="1"/>
          <p:nvPr/>
        </p:nvSpPr>
        <p:spPr>
          <a:xfrm>
            <a:off x="1189114" y="6033424"/>
            <a:ext cx="302284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 smtClean="0"/>
              <a:t>В РАЗМЕРЕ ДО 1 000 РУБЛЕЙ</a:t>
            </a:r>
          </a:p>
        </p:txBody>
      </p:sp>
      <p:sp>
        <p:nvSpPr>
          <p:cNvPr id="56" name="Стрелка вниз 55"/>
          <p:cNvSpPr/>
          <p:nvPr/>
        </p:nvSpPr>
        <p:spPr>
          <a:xfrm>
            <a:off x="2669767" y="4078439"/>
            <a:ext cx="360040" cy="3714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1189113" y="4485800"/>
            <a:ext cx="3022849" cy="11987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355600" sx="103000" sy="103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4789511" y="4485800"/>
            <a:ext cx="3022848" cy="11988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355600" sx="103000" sy="103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9" name="Picture 2" descr="https://im0-tub-ru.yandex.net/i?id=0cfdbf5850b6b13cbe72a8710a15ea07&amp;n=33&amp;h=190&amp;w=19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747391"/>
            <a:ext cx="544372" cy="460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2" descr="https://im0-tub-ru.yandex.net/i?id=0cfdbf5850b6b13cbe72a8710a15ea07&amp;n=33&amp;h=190&amp;w=19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511" y="4747390"/>
            <a:ext cx="544372" cy="460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TextBox 60"/>
          <p:cNvSpPr txBox="1"/>
          <p:nvPr/>
        </p:nvSpPr>
        <p:spPr>
          <a:xfrm>
            <a:off x="1664222" y="4514960"/>
            <a:ext cx="2547740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- 11 985 чел. </a:t>
            </a:r>
            <a:br>
              <a:rPr lang="ru-RU" sz="1400" dirty="0" smtClean="0"/>
            </a:br>
            <a:r>
              <a:rPr lang="ru-RU" sz="1500" b="1" dirty="0" smtClean="0"/>
              <a:t>в зоне </a:t>
            </a:r>
            <a:r>
              <a:rPr lang="ru-RU" sz="1400" dirty="0" smtClean="0"/>
              <a:t>покрытия </a:t>
            </a:r>
            <a:br>
              <a:rPr lang="ru-RU" sz="1400" dirty="0" smtClean="0"/>
            </a:br>
            <a:r>
              <a:rPr lang="ru-RU" sz="1400" dirty="0" smtClean="0"/>
              <a:t>цифрового эфирного телевизионного вещания </a:t>
            </a:r>
            <a:endParaRPr lang="ru-RU" sz="1400" dirty="0"/>
          </a:p>
        </p:txBody>
      </p:sp>
      <p:sp>
        <p:nvSpPr>
          <p:cNvPr id="62" name="TextBox 61"/>
          <p:cNvSpPr txBox="1"/>
          <p:nvPr/>
        </p:nvSpPr>
        <p:spPr>
          <a:xfrm>
            <a:off x="5319794" y="4515147"/>
            <a:ext cx="2492567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- 647 чел. </a:t>
            </a:r>
            <a:br>
              <a:rPr lang="ru-RU" sz="1400" dirty="0" smtClean="0"/>
            </a:br>
            <a:r>
              <a:rPr lang="ru-RU" sz="1500" b="1" dirty="0" smtClean="0"/>
              <a:t>вне зоны </a:t>
            </a:r>
            <a:r>
              <a:rPr lang="ru-RU" sz="1400" dirty="0"/>
              <a:t>покрытия цифрового эфирного телевизионного вещания </a:t>
            </a:r>
          </a:p>
        </p:txBody>
      </p:sp>
      <p:sp>
        <p:nvSpPr>
          <p:cNvPr id="63" name="Овал 62"/>
          <p:cNvSpPr/>
          <p:nvPr/>
        </p:nvSpPr>
        <p:spPr>
          <a:xfrm>
            <a:off x="3852665" y="4612612"/>
            <a:ext cx="718593" cy="729642"/>
          </a:xfrm>
          <a:prstGeom prst="ellipse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355600" dist="12700" dir="5400000" sx="103000" sy="103000" algn="ctr" rotWithShape="0">
              <a:srgbClr val="000000">
                <a:alpha val="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4" name="Picture 2" descr="C:\Users\yastorbin\Desktop\1063952_stock-photo-different-kinds-of-houses-and-building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658" y="4704977"/>
            <a:ext cx="444606" cy="502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Овал 64"/>
          <p:cNvSpPr/>
          <p:nvPr/>
        </p:nvSpPr>
        <p:spPr>
          <a:xfrm>
            <a:off x="7477414" y="4612611"/>
            <a:ext cx="718593" cy="729642"/>
          </a:xfrm>
          <a:prstGeom prst="ellipse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355600" dist="12700" dir="5400000" sx="103000" sy="103000" algn="ctr" rotWithShape="0">
              <a:srgbClr val="000000">
                <a:alpha val="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087" y="4752303"/>
            <a:ext cx="512959" cy="455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7" name="Прямоугольник 66"/>
          <p:cNvSpPr/>
          <p:nvPr/>
        </p:nvSpPr>
        <p:spPr>
          <a:xfrm>
            <a:off x="4834540" y="6018588"/>
            <a:ext cx="3024338" cy="3072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355600" sx="103000" sy="103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8" name="TextBox 67"/>
          <p:cNvSpPr txBox="1"/>
          <p:nvPr/>
        </p:nvSpPr>
        <p:spPr>
          <a:xfrm>
            <a:off x="4820228" y="6033424"/>
            <a:ext cx="30243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 smtClean="0"/>
              <a:t>В РАЗМЕРЕ ДО </a:t>
            </a:r>
            <a:r>
              <a:rPr lang="ru-RU" sz="1300" b="1" dirty="0"/>
              <a:t>6</a:t>
            </a:r>
            <a:r>
              <a:rPr lang="ru-RU" sz="1300" b="1" dirty="0" smtClean="0"/>
              <a:t> 000 РУБЛЕЙ</a:t>
            </a:r>
          </a:p>
        </p:txBody>
      </p:sp>
      <p:sp>
        <p:nvSpPr>
          <p:cNvPr id="70" name="Стрелка вниз 69"/>
          <p:cNvSpPr/>
          <p:nvPr/>
        </p:nvSpPr>
        <p:spPr>
          <a:xfrm>
            <a:off x="2669767" y="5704704"/>
            <a:ext cx="360040" cy="2945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Стрелка вниз 72"/>
          <p:cNvSpPr/>
          <p:nvPr/>
        </p:nvSpPr>
        <p:spPr>
          <a:xfrm>
            <a:off x="6149420" y="5704704"/>
            <a:ext cx="360040" cy="2945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Стрелка вниз 73"/>
          <p:cNvSpPr/>
          <p:nvPr/>
        </p:nvSpPr>
        <p:spPr>
          <a:xfrm>
            <a:off x="6149420" y="4101810"/>
            <a:ext cx="360040" cy="3714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3784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2464" y="757339"/>
            <a:ext cx="2304256" cy="304130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noFill/>
          </a:ln>
          <a:effectLst>
            <a:outerShdw blurRad="355600" dir="5400000" sx="102000" sy="102000" algn="ctr" rotWithShape="0">
              <a:srgbClr val="000000">
                <a:alpha val="7000"/>
              </a:srgb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Министерство социального развития Пермского края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341136" y="757339"/>
            <a:ext cx="2554946" cy="70661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noFill/>
          </a:ln>
          <a:effectLst>
            <a:outerShdw blurRad="355600" dir="5400000" sx="102000" sy="102000" algn="ctr" rotWithShape="0">
              <a:srgbClr val="000000">
                <a:alpha val="7000"/>
              </a:srgb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ПАО «Ростелеком» или иная компания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341136" y="1737251"/>
            <a:ext cx="2554946" cy="87882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noFill/>
          </a:ln>
          <a:effectLst>
            <a:outerShdw blurRad="355600" dir="5400000" sx="102000" sy="102000" algn="ctr" rotWithShape="0">
              <a:srgbClr val="000000">
                <a:alpha val="7000"/>
              </a:srgb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Гражданин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 useBgFill="1">
        <p:nvSpPr>
          <p:cNvPr id="14" name="Стрелка вправо 13"/>
          <p:cNvSpPr/>
          <p:nvPr/>
        </p:nvSpPr>
        <p:spPr>
          <a:xfrm flipH="1">
            <a:off x="2740736" y="757339"/>
            <a:ext cx="3440320" cy="843261"/>
          </a:xfrm>
          <a:prstGeom prst="rightArrow">
            <a:avLst>
              <a:gd name="adj1" fmla="val 76578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Шаг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1.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Соглашение о взаимодействии с определением предельной стоимости  комплексной услуги по подключению</a:t>
            </a:r>
            <a:endParaRPr lang="ru-RU" sz="12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</p:txBody>
      </p:sp>
      <p:sp useBgFill="1">
        <p:nvSpPr>
          <p:cNvPr id="15" name="Стрелка вправо 14"/>
          <p:cNvSpPr/>
          <p:nvPr/>
        </p:nvSpPr>
        <p:spPr>
          <a:xfrm>
            <a:off x="2812744" y="1737251"/>
            <a:ext cx="3410993" cy="1000575"/>
          </a:xfrm>
          <a:prstGeom prst="rightArrow">
            <a:avLst>
              <a:gd name="adj1" fmla="val 76578"/>
              <a:gd name="adj2" fmla="val 50000"/>
            </a:avLst>
          </a:prstGeom>
          <a:gradFill flip="none" rotWithShape="0">
            <a:gsLst>
              <a:gs pos="0">
                <a:schemeClr val="bg1"/>
              </a:gs>
              <a:gs pos="100000">
                <a:srgbClr val="F2F6FB"/>
              </a:gs>
            </a:gsLst>
            <a:lin ang="8100000" scaled="1"/>
            <a:tileRect l="-82277" t="-99458" r="-82277" b="-428067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Шаг 2.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Организация приема заявления от граждан о подключении</a:t>
            </a:r>
            <a:endParaRPr lang="ru-RU" sz="12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</p:txBody>
      </p:sp>
      <p:sp useBgFill="1">
        <p:nvSpPr>
          <p:cNvPr id="16" name="Стрелка вправо 15"/>
          <p:cNvSpPr/>
          <p:nvPr/>
        </p:nvSpPr>
        <p:spPr>
          <a:xfrm>
            <a:off x="2790526" y="3137825"/>
            <a:ext cx="3433211" cy="737400"/>
          </a:xfrm>
          <a:prstGeom prst="rightArrow">
            <a:avLst>
              <a:gd name="adj1" fmla="val 76578"/>
              <a:gd name="adj2" fmla="val 50000"/>
            </a:avLst>
          </a:prstGeom>
          <a:gradFill flip="none" rotWithShape="0">
            <a:gsLst>
              <a:gs pos="0">
                <a:schemeClr val="bg1"/>
              </a:gs>
              <a:gs pos="100000">
                <a:srgbClr val="F2F6FB"/>
              </a:gs>
            </a:gsLst>
            <a:lin ang="8100000" scaled="1"/>
            <a:tileRect l="-82277" t="-99458" r="-82277" b="-428067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Шаг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3.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П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ередача заявления о подключении</a:t>
            </a:r>
            <a:endParaRPr lang="ru-RU" sz="12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92464" y="3931718"/>
            <a:ext cx="2304256" cy="77259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noFill/>
          </a:ln>
          <a:effectLst>
            <a:outerShdw blurRad="355600" dir="5400000" sx="102000" sy="102000" algn="ctr" rotWithShape="0">
              <a:srgbClr val="000000">
                <a:alpha val="7000"/>
              </a:srgb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Гражданин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341136" y="3046137"/>
            <a:ext cx="2554946" cy="341679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noFill/>
          </a:ln>
          <a:effectLst>
            <a:outerShdw blurRad="355600" dir="5400000" sx="102000" sy="102000" algn="ctr" rotWithShape="0">
              <a:srgbClr val="000000">
                <a:alpha val="7000"/>
              </a:srgb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ПАО «Ростелеком» или иная компания</a:t>
            </a:r>
          </a:p>
        </p:txBody>
      </p:sp>
      <p:sp useBgFill="1">
        <p:nvSpPr>
          <p:cNvPr id="21" name="Стрелка вправо 20"/>
          <p:cNvSpPr/>
          <p:nvPr/>
        </p:nvSpPr>
        <p:spPr>
          <a:xfrm flipH="1">
            <a:off x="2791992" y="3931719"/>
            <a:ext cx="3410993" cy="722551"/>
          </a:xfrm>
          <a:prstGeom prst="rightArrow">
            <a:avLst>
              <a:gd name="adj1" fmla="val 76578"/>
              <a:gd name="adj2" fmla="val 50000"/>
            </a:avLst>
          </a:prstGeom>
          <a:gradFill flip="none" rotWithShape="0">
            <a:gsLst>
              <a:gs pos="0">
                <a:schemeClr val="bg1"/>
              </a:gs>
              <a:gs pos="100000">
                <a:srgbClr val="F2F6FB"/>
              </a:gs>
            </a:gsLst>
            <a:lin ang="8100000" scaled="1"/>
            <a:tileRect l="-82277" t="-99458" r="-82277" b="-428067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Шаг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4.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Оказание комплексной услуги по подключению</a:t>
            </a:r>
            <a:endParaRPr lang="ru-RU" sz="12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04200" y="4950769"/>
            <a:ext cx="2304256" cy="151216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noFill/>
          </a:ln>
          <a:effectLst>
            <a:outerShdw blurRad="355600" dir="5400000" sx="102000" sy="102000" algn="ctr" rotWithShape="0">
              <a:srgbClr val="000000">
                <a:alpha val="7000"/>
              </a:srgb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Территориальное управление МСР ПК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 useBgFill="1">
        <p:nvSpPr>
          <p:cNvPr id="25" name="Стрелка вправо 24"/>
          <p:cNvSpPr/>
          <p:nvPr/>
        </p:nvSpPr>
        <p:spPr>
          <a:xfrm flipH="1">
            <a:off x="2791993" y="4950769"/>
            <a:ext cx="3410993" cy="722551"/>
          </a:xfrm>
          <a:prstGeom prst="rightArrow">
            <a:avLst>
              <a:gd name="adj1" fmla="val 76578"/>
              <a:gd name="adj2" fmla="val 50000"/>
            </a:avLst>
          </a:prstGeom>
          <a:gradFill flip="none" rotWithShape="0">
            <a:gsLst>
              <a:gs pos="0">
                <a:schemeClr val="bg1"/>
              </a:gs>
              <a:gs pos="100000">
                <a:srgbClr val="F2F6FB"/>
              </a:gs>
            </a:gsLst>
            <a:lin ang="8100000" scaled="1"/>
            <a:tileRect l="-82277" t="-99458" r="-82277" b="-428067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Шаг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5.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Предоставление документов на оплату (договор, акт выполненных работ)</a:t>
            </a:r>
            <a:endParaRPr lang="ru-RU" sz="12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</p:txBody>
      </p:sp>
      <p:sp useBgFill="1">
        <p:nvSpPr>
          <p:cNvPr id="26" name="Стрелка вправо 25"/>
          <p:cNvSpPr/>
          <p:nvPr/>
        </p:nvSpPr>
        <p:spPr>
          <a:xfrm>
            <a:off x="2837384" y="5733683"/>
            <a:ext cx="3433211" cy="737400"/>
          </a:xfrm>
          <a:prstGeom prst="rightArrow">
            <a:avLst>
              <a:gd name="adj1" fmla="val 76578"/>
              <a:gd name="adj2" fmla="val 50000"/>
            </a:avLst>
          </a:prstGeom>
          <a:gradFill flip="none" rotWithShape="0">
            <a:gsLst>
              <a:gs pos="0">
                <a:schemeClr val="bg1"/>
              </a:gs>
              <a:gs pos="100000">
                <a:srgbClr val="F2F6FB"/>
              </a:gs>
            </a:gsLst>
            <a:lin ang="8100000" scaled="1"/>
            <a:tileRect l="-82277" t="-99458" r="-82277" b="-428067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Шаг 6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.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Оплата</a:t>
            </a:r>
            <a:endParaRPr lang="ru-RU" sz="12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0" name="Объект 7"/>
          <p:cNvSpPr>
            <a:spLocks noGrp="1"/>
          </p:cNvSpPr>
          <p:nvPr>
            <p:ph idx="1"/>
          </p:nvPr>
        </p:nvSpPr>
        <p:spPr>
          <a:xfrm>
            <a:off x="323528" y="188640"/>
            <a:ext cx="9125672" cy="58444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 smtClean="0">
                <a:solidFill>
                  <a:srgbClr val="C00000"/>
                </a:solidFill>
              </a:rPr>
              <a:t>Компенсация расходов в </a:t>
            </a:r>
            <a:r>
              <a:rPr lang="ru-RU" sz="1800" b="1" dirty="0">
                <a:solidFill>
                  <a:srgbClr val="C00000"/>
                </a:solidFill>
              </a:rPr>
              <a:t>связи с переходом на цифровое телевещание</a:t>
            </a:r>
          </a:p>
          <a:p>
            <a:pPr marL="0" indent="0">
              <a:buNone/>
            </a:pPr>
            <a:endParaRPr lang="ru-RU" sz="1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523500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сс служб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2">
      <a:majorFont>
        <a:latin typeface="PT Sans"/>
        <a:ea typeface=""/>
        <a:cs typeface=""/>
      </a:majorFont>
      <a:minorFont>
        <a:latin typeface="PT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Пресс служба" id="{F33E5F04-0DD0-40B1-8ED8-A316DADD56CB}" vid="{88A1E874-1ED0-46AA-88ED-D9BFBBFB6AA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Пресс служба</Template>
  <TotalTime>1708</TotalTime>
  <Words>190</Words>
  <Application>Microsoft Office PowerPoint</Application>
  <PresentationFormat>Экран (4:3)</PresentationFormat>
  <Paragraphs>32</Paragraphs>
  <Slides>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Пресс служба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Гриднева Светлана Сергеевна</dc:creator>
  <cp:lastModifiedBy>Торбин Ян Сергеевич</cp:lastModifiedBy>
  <cp:revision>141</cp:revision>
  <cp:lastPrinted>2018-08-21T09:03:32Z</cp:lastPrinted>
  <dcterms:created xsi:type="dcterms:W3CDTF">2017-07-21T10:34:45Z</dcterms:created>
  <dcterms:modified xsi:type="dcterms:W3CDTF">2018-08-24T09:31:26Z</dcterms:modified>
</cp:coreProperties>
</file>